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Quattrocento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QuickStarter has created an outline to help you get started on your presentation. Some slides include information here in the notes to provide additional topics for you to research.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34260" y="462455"/>
            <a:ext cx="10515600" cy="8222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D24726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rgbClr val="D247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838200" y="162593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139700" algn="l" rtl="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85800" marR="0" lvl="1" indent="-152400" algn="l" rtl="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143000" marR="0" lvl="2" indent="-152400" algn="l" rtl="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600200" marR="0" lvl="3" indent="-152400" algn="l" rtl="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" name="Shape 21"/>
          <p:cNvCxnSpPr/>
          <p:nvPr/>
        </p:nvCxnSpPr>
        <p:spPr>
          <a:xfrm>
            <a:off x="952500" y="1284718"/>
            <a:ext cx="103632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cities_in_Washington#List_of_cities" TargetMode="External"/><Relationship Id="rId3" Type="http://schemas.openxmlformats.org/officeDocument/2006/relationships/hyperlink" Target="https://data.worldbank.org/indicator/SE.XPD.TOTL.GD.ZS?end=2014&amp;start=2014" TargetMode="External"/><Relationship Id="rId7" Type="http://schemas.openxmlformats.org/officeDocument/2006/relationships/hyperlink" Target="https://www.bls.gov/lau/#cntya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List_of_Washington_locations_by_per_capita_income" TargetMode="External"/><Relationship Id="rId5" Type="http://schemas.openxmlformats.org/officeDocument/2006/relationships/hyperlink" Target="http://reportcard.ospi.k12.wa.us/DataDownload.aspx" TargetMode="External"/><Relationship Id="rId4" Type="http://schemas.openxmlformats.org/officeDocument/2006/relationships/hyperlink" Target="http://www.imf.org/external/pubs/ft/weo/2014/02/weodata/weorept.aspx?pr.x=68&amp;pr.y=11&amp;sy=2014&amp;ey=2014&amp;scsm=1&amp;ssd=1&amp;sort=country&amp;ds=.&amp;br=1&amp;c=193,124,138,196,142,156,964,922,935,128,576,172,132,134,144,146,532,944,178,436,136,158,112,111,542&amp;s=NGDPD&amp;grp=0&amp;a=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 descr="Grupo de jóvenes estudiantes del instituto Alfonso II de Oviedo prepara su trabajo sobre Wikipedia."/>
          <p:cNvPicPr preferRelativeResize="0"/>
          <p:nvPr/>
        </p:nvPicPr>
        <p:blipFill rotWithShape="1">
          <a:blip r:embed="rId3">
            <a:alphaModFix/>
          </a:blip>
          <a:srcRect t="12343" b="12343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7432825" y="4434750"/>
            <a:ext cx="3852000" cy="1995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60020" algn="ctr" rtl="0">
              <a:lnSpc>
                <a:spcPct val="90000"/>
              </a:lnSpc>
              <a:spcBef>
                <a:spcPts val="0"/>
              </a:spcBef>
              <a:buClr>
                <a:srgbClr val="FFFF00"/>
              </a:buClr>
              <a:buSzPts val="2520"/>
              <a:buFont typeface="Calibri"/>
              <a:buNone/>
            </a:pPr>
            <a:r>
              <a:rPr lang="en-US" sz="252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Hypothesis: </a:t>
            </a:r>
            <a:r>
              <a:rPr lang="en-US" sz="2520">
                <a:solidFill>
                  <a:srgbClr val="FFFF00"/>
                </a:solidFill>
              </a:rPr>
              <a:t>The magnitude that the economic environment affects graduation rates and success for students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11645001" cy="4874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/>
          <p:nvPr/>
        </p:nvCxnSpPr>
        <p:spPr>
          <a:xfrm>
            <a:off x="3073400" y="1661150"/>
            <a:ext cx="4775100" cy="28068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635"/>
            <a:ext cx="12191999" cy="6418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017"/>
            <a:ext cx="12192001" cy="663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179575" y="493875"/>
            <a:ext cx="3928500" cy="115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179575" y="449025"/>
            <a:ext cx="4647000" cy="11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1"/>
              <a:t>Master’s Degree Education Percentage among Teachers 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1"/>
              <a:t>(Represented by Size)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00875" y="1986450"/>
            <a:ext cx="2514300" cy="265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r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</a:p>
          <a:p>
            <a:pPr marL="0" marR="0" lvl="0" indent="-279400" algn="r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6000">
                <a:solidFill>
                  <a:srgbClr val="000000"/>
                </a:solidFill>
              </a:rPr>
              <a:t>C</a:t>
            </a:r>
            <a:r>
              <a:rPr lang="en-US" sz="6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ited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3394225" y="303250"/>
            <a:ext cx="8499600" cy="596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  <a:p>
            <a:pPr lvl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https://data.worldbank.org/indicator/SE.XPD.TOTL.GD.ZS?end=2014&amp;start=2014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http://www.imf.org/external/pubs/ft/weo/2014/02/weodata/weorept.aspx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http://reportcard.ospi.k12.wa.us/DataDownload.aspx (Links to an external site.)Links to an external site.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https://en.wikipedia.org/wiki/List_of_Washington_locations_by_per_capita_income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7"/>
              </a:rPr>
              <a:t>https://www.bls.gov/lau/#cntyaa</a:t>
            </a: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2D3B4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2D3B4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8"/>
              </a:rPr>
              <a:t>https://en.wikipedia.org/wiki/List_of_cities_in_Washington#List_of_cities (Links to an external site.)</a:t>
            </a: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2D3B4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2D3B4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838200" y="425280"/>
            <a:ext cx="10515600" cy="82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rgbClr val="D24726"/>
              </a:buClr>
              <a:buSzPts val="3600"/>
              <a:buFont typeface="Quattrocento Sans"/>
              <a:buNone/>
            </a:pPr>
            <a:r>
              <a:rPr lang="en-US" sz="6000" dirty="0"/>
              <a:t>    </a:t>
            </a:r>
            <a:r>
              <a:rPr lang="en-US" sz="5400" b="0" i="0" u="none" strike="noStrike" cap="none" dirty="0">
                <a:solidFill>
                  <a:srgbClr val="D247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Income Effects on Education</a:t>
            </a:r>
            <a:r>
              <a:rPr lang="en-US" sz="4800" dirty="0"/>
              <a:t>            </a:t>
            </a:r>
            <a:r>
              <a:rPr lang="en-US" sz="3600" b="0" i="0" u="none" strike="noStrike" cap="none" dirty="0">
                <a:solidFill>
                  <a:srgbClr val="D247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l="4523" t="18735" r="36576" b="15871"/>
          <a:stretch/>
        </p:blipFill>
        <p:spPr>
          <a:xfrm>
            <a:off x="6955775" y="1618550"/>
            <a:ext cx="5236224" cy="415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136925" y="1392350"/>
            <a:ext cx="8040600" cy="546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Scope level issues </a:t>
            </a:r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State, County, City, School District, etc.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Inconsistent labeling scheme.</a:t>
            </a: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ts val="2400"/>
              <a:buChar char="■"/>
            </a:pPr>
            <a:r>
              <a:rPr lang="en-US" sz="2400"/>
              <a:t>consistent format (county name, WA)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Scrub data; clean for import/export.</a:t>
            </a:r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no missing or incomplete data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Aggregate numerical values. </a:t>
            </a:r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decimal, magnitude, percentage, 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Software platform data transfer.</a:t>
            </a:r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Data parameters explicitly defined.</a:t>
            </a:r>
          </a:p>
          <a:p>
            <a:pPr marL="1371600" lvl="2" indent="-381000" rtl="0">
              <a:spcBef>
                <a:spcPts val="0"/>
              </a:spcBef>
              <a:buSzPts val="2400"/>
              <a:buChar char="■"/>
            </a:pPr>
            <a:r>
              <a:rPr lang="en-US" sz="2400"/>
              <a:t>Excel to software platform 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49742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l="8292"/>
          <a:stretch/>
        </p:blipFill>
        <p:spPr>
          <a:xfrm>
            <a:off x="0" y="0"/>
            <a:ext cx="121582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10203873" y="2732809"/>
            <a:ext cx="1954348" cy="35394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Utah: smallest per student expenditure  of $6,500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York: Largest Per student expenditure $20,610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Washington State: ranks #25 of 51 at $10,202 (Including District of Columbia)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 income of all states is $13,505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l="4052" t="16411" r="29178" b="9662"/>
          <a:stretch/>
        </p:blipFill>
        <p:spPr>
          <a:xfrm>
            <a:off x="1180212" y="0"/>
            <a:ext cx="110117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0" y="0"/>
            <a:ext cx="2382900" cy="6858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l="25351" t="37155" r="58632" b="31319"/>
          <a:stretch/>
        </p:blipFill>
        <p:spPr>
          <a:xfrm>
            <a:off x="215063" y="1759076"/>
            <a:ext cx="1952774" cy="21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 l="58135" t="36261" r="25371" b="31027"/>
          <a:stretch/>
        </p:blipFill>
        <p:spPr>
          <a:xfrm>
            <a:off x="186000" y="4267850"/>
            <a:ext cx="2010902" cy="224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 l="22182" t="17965" r="67520" b="72006"/>
          <a:stretch/>
        </p:blipFill>
        <p:spPr>
          <a:xfrm>
            <a:off x="563763" y="561825"/>
            <a:ext cx="1255373" cy="6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 l="7774" t="37719" r="76208" b="29568"/>
          <a:stretch/>
        </p:blipFill>
        <p:spPr>
          <a:xfrm>
            <a:off x="186000" y="4267850"/>
            <a:ext cx="1952750" cy="224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l="15269" t="19551" r="49483" b="16595"/>
          <a:stretch/>
        </p:blipFill>
        <p:spPr>
          <a:xfrm>
            <a:off x="5461850" y="0"/>
            <a:ext cx="67301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0" y="0"/>
            <a:ext cx="5694300" cy="6858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 l="3701" t="16212" r="80118" b="14564"/>
          <a:stretch/>
        </p:blipFill>
        <p:spPr>
          <a:xfrm>
            <a:off x="0" y="0"/>
            <a:ext cx="2849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5">
            <a:alphaModFix/>
          </a:blip>
          <a:srcRect l="3975" t="54240" r="79229" b="11382"/>
          <a:stretch/>
        </p:blipFill>
        <p:spPr>
          <a:xfrm>
            <a:off x="2849750" y="0"/>
            <a:ext cx="2849750" cy="328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6">
            <a:alphaModFix/>
          </a:blip>
          <a:srcRect l="59656" t="36927" r="26614" b="31970"/>
          <a:stretch/>
        </p:blipFill>
        <p:spPr>
          <a:xfrm>
            <a:off x="3437713" y="4014050"/>
            <a:ext cx="1673827" cy="213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l="10395" t="18202" r="29097" b="12717"/>
          <a:stretch/>
        </p:blipFill>
        <p:spPr>
          <a:xfrm>
            <a:off x="1513092" y="0"/>
            <a:ext cx="106789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0" y="25"/>
            <a:ext cx="1999200" cy="6858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l="41653" t="36645" r="43854" b="32337"/>
          <a:stretch/>
        </p:blipFill>
        <p:spPr>
          <a:xfrm>
            <a:off x="116200" y="4548725"/>
            <a:ext cx="1766798" cy="212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5">
            <a:alphaModFix/>
          </a:blip>
          <a:srcRect l="58897" t="35259" r="26229" b="32038"/>
          <a:stretch/>
        </p:blipFill>
        <p:spPr>
          <a:xfrm>
            <a:off x="92950" y="2118100"/>
            <a:ext cx="1813301" cy="22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5">
            <a:alphaModFix/>
          </a:blip>
          <a:srcRect l="9311" t="19127" r="83602" b="70025"/>
          <a:stretch/>
        </p:blipFill>
        <p:spPr>
          <a:xfrm>
            <a:off x="567625" y="687750"/>
            <a:ext cx="863952" cy="7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477012" y="480060"/>
            <a:ext cx="11238000" cy="58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5445125"/>
            <a:ext cx="3133725" cy="8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200" y="5436963"/>
            <a:ext cx="31242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275" y="398238"/>
            <a:ext cx="992505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600" y="202663"/>
            <a:ext cx="10033001" cy="64526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QuickStarter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Microsoft Office PowerPoint</Application>
  <PresentationFormat>Widescreen</PresentationFormat>
  <Paragraphs>49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Arial</vt:lpstr>
      <vt:lpstr>Quattrocento Sans</vt:lpstr>
      <vt:lpstr>QuickStarter Theme</vt:lpstr>
      <vt:lpstr>Office Theme</vt:lpstr>
      <vt:lpstr>Hypothesis: The magnitude that the economic environment affects graduation rates and success for students </vt:lpstr>
      <vt:lpstr>    Income Effects on Education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Hypothesis: The magnitude that the economic environment affects graduation rates and success for students </dc:title>
  <cp:lastModifiedBy>Varalakshmi Tyaggarajan</cp:lastModifiedBy>
  <cp:revision>1</cp:revision>
  <dcterms:modified xsi:type="dcterms:W3CDTF">2018-02-25T20:19:43Z</dcterms:modified>
</cp:coreProperties>
</file>